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  <p:sldMasterId id="2147483650" r:id="rId3"/>
  </p:sldMasterIdLst>
  <p:notesMasterIdLst>
    <p:notesMasterId r:id="rId22"/>
  </p:notesMasterIdLst>
  <p:sldIdLst>
    <p:sldId id="256" r:id="rId4"/>
    <p:sldId id="257" r:id="rId5"/>
    <p:sldId id="268" r:id="rId6"/>
    <p:sldId id="269" r:id="rId7"/>
    <p:sldId id="259" r:id="rId8"/>
    <p:sldId id="280" r:id="rId9"/>
    <p:sldId id="258" r:id="rId10"/>
    <p:sldId id="277" r:id="rId11"/>
    <p:sldId id="278" r:id="rId12"/>
    <p:sldId id="279" r:id="rId13"/>
    <p:sldId id="270" r:id="rId14"/>
    <p:sldId id="271" r:id="rId15"/>
    <p:sldId id="273" r:id="rId16"/>
    <p:sldId id="274" r:id="rId17"/>
    <p:sldId id="282" r:id="rId18"/>
    <p:sldId id="275" r:id="rId19"/>
    <p:sldId id="283" r:id="rId20"/>
    <p:sldId id="276" r:id="rId21"/>
  </p:sldIdLst>
  <p:sldSz cx="12192000" cy="6858000"/>
  <p:notesSz cx="7104063" cy="10234613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176" y="392"/>
      </p:cViewPr>
      <p:guideLst>
        <p:guide orient="horz" pos="21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468" y="72"/>
      </p:cViewPr>
      <p:guideLst/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B687C-3C2B-4BC0-A204-30428D9AA5D8}" type="datetimeFigureOut">
              <a:rPr lang="en-US" smtClean="0"/>
              <a:t>10/7/16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D6D9D-F7EC-41AF-8570-0413D9A2B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1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0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29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94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9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91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5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430882" cy="104190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22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94249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5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1600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98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0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4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3" Type="http://schemas.openxmlformats.org/officeDocument/2006/relationships/image" Target="../media/image2.jpe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.22背景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445" y="-1905"/>
            <a:ext cx="12200890" cy="686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6" descr="ppt5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-9526" y="5776486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73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56" y="365125"/>
            <a:ext cx="1988344" cy="1325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6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4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1019175" y="37528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1019175" y="1995805"/>
            <a:ext cx="10515600" cy="34877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/>
            <a:endParaRPr lang="zh-CN" altLang="en-US"/>
          </a:p>
        </p:txBody>
      </p:sp>
      <p:pic>
        <p:nvPicPr>
          <p:cNvPr id="5" name="图片 6" descr="ppt5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0" y="5698273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431" y="375286"/>
            <a:ext cx="1988344" cy="13255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在线扩展过程</a:t>
            </a:r>
            <a:r>
              <a:rPr lang="en-US" altLang="zh-CN" dirty="0"/>
              <a:t>3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848" y="1898047"/>
            <a:ext cx="7766304" cy="3590544"/>
          </a:xfrm>
        </p:spPr>
      </p:pic>
    </p:spTree>
    <p:extLst>
      <p:ext uri="{BB962C8B-B14F-4D97-AF65-F5344CB8AC3E}">
        <p14:creationId xmlns:p14="http://schemas.microsoft.com/office/powerpoint/2010/main" val="657142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 </a:t>
            </a:r>
            <a:r>
              <a:rPr lang="zh-CN" altLang="en-US" dirty="0" smtClean="0"/>
              <a:t>在线扩展的优缺点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优点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计算存储耦合，查询性能非常好，查询时间开销稳定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扩展过程保证强事务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在线扩展过程可人工干预控制</a:t>
            </a:r>
            <a:endParaRPr lang="en-US" altLang="zh-CN" dirty="0" smtClean="0"/>
          </a:p>
          <a:p>
            <a:r>
              <a:rPr lang="zh-CN" altLang="en-US" dirty="0" smtClean="0"/>
              <a:t>缺点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短时间服务中断</a:t>
            </a:r>
            <a:endParaRPr lang="en-US" altLang="zh-CN" dirty="0"/>
          </a:p>
          <a:p>
            <a:pPr lvl="1"/>
            <a:r>
              <a:rPr lang="zh-CN" altLang="en-US" dirty="0" smtClean="0"/>
              <a:t>数据重分布过程，查询性能下降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所有数据都需要被读取和写入，</a:t>
            </a:r>
            <a:r>
              <a:rPr lang="en-US" altLang="zh-CN" dirty="0" smtClean="0"/>
              <a:t>I/O</a:t>
            </a:r>
            <a:r>
              <a:rPr lang="zh-CN" altLang="en-US" dirty="0" smtClean="0"/>
              <a:t>开销非常大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114367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 </a:t>
            </a:r>
            <a:r>
              <a:rPr lang="zh-CN" altLang="en-US" dirty="0" smtClean="0"/>
              <a:t>在线扩展的改进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数据分布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使用</a:t>
            </a:r>
            <a:r>
              <a:rPr lang="zh-CN" altLang="en-US" dirty="0"/>
              <a:t>一致性</a:t>
            </a:r>
            <a:r>
              <a:rPr lang="en-US" altLang="zh-CN" dirty="0"/>
              <a:t> Hash</a:t>
            </a:r>
            <a:r>
              <a:rPr lang="zh-CN" altLang="en-US" dirty="0"/>
              <a:t> 替代 </a:t>
            </a:r>
            <a:r>
              <a:rPr lang="en-US" altLang="zh-CN" dirty="0"/>
              <a:t>Hash</a:t>
            </a:r>
            <a:r>
              <a:rPr lang="zh-CN" altLang="en-US" dirty="0"/>
              <a:t> </a:t>
            </a:r>
            <a:r>
              <a:rPr lang="zh-CN" altLang="en-US" dirty="0" smtClean="0"/>
              <a:t>取模（减少开销）</a:t>
            </a:r>
            <a:endParaRPr lang="en-US" altLang="zh-CN" dirty="0" smtClean="0"/>
          </a:p>
          <a:p>
            <a:pPr lvl="1"/>
            <a:r>
              <a:rPr lang="zh-CN" altLang="en-US" dirty="0"/>
              <a:t>移除 </a:t>
            </a:r>
            <a:r>
              <a:rPr lang="en-US" altLang="zh-CN" dirty="0"/>
              <a:t>Segment </a:t>
            </a:r>
            <a:r>
              <a:rPr lang="zh-CN" altLang="en-US" dirty="0"/>
              <a:t>的局部元信息（避免停机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r>
              <a:rPr lang="zh-CN" altLang="en-US" dirty="0" smtClean="0"/>
              <a:t>查询执行方式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优化器和执行器自适应集群规模和变化趋势</a:t>
            </a:r>
          </a:p>
        </p:txBody>
      </p:sp>
    </p:spTree>
    <p:extLst>
      <p:ext uri="{BB962C8B-B14F-4D97-AF65-F5344CB8AC3E}">
        <p14:creationId xmlns:p14="http://schemas.microsoft.com/office/powerpoint/2010/main" val="1910593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执行器改进</a:t>
            </a:r>
            <a:r>
              <a:rPr lang="en-US" altLang="zh-CN" dirty="0" smtClean="0"/>
              <a:t>(1</a:t>
            </a:r>
            <a:r>
              <a:rPr lang="en-US" altLang="zh-CN" dirty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一个简单的 </a:t>
            </a:r>
            <a:r>
              <a:rPr lang="en-US" altLang="zh-CN" dirty="0" smtClean="0"/>
              <a:t>SQL  </a:t>
            </a:r>
            <a:r>
              <a:rPr lang="zh-CN" altLang="en-US" dirty="0" smtClean="0"/>
              <a:t>查询：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SELECT </a:t>
            </a:r>
            <a:r>
              <a:rPr lang="en-US" dirty="0"/>
              <a:t>* </a:t>
            </a:r>
            <a:endParaRPr lang="en-US" dirty="0" smtClean="0"/>
          </a:p>
          <a:p>
            <a:pPr marL="457200" lvl="1" indent="0">
              <a:buNone/>
            </a:pPr>
            <a:r>
              <a:rPr lang="en-US" dirty="0" smtClean="0"/>
              <a:t>	FROM </a:t>
            </a:r>
            <a:r>
              <a:rPr lang="en-US" dirty="0"/>
              <a:t>foo LEFT JOIN </a:t>
            </a:r>
            <a:r>
              <a:rPr lang="en-US" dirty="0" smtClean="0"/>
              <a:t>bar</a:t>
            </a:r>
          </a:p>
          <a:p>
            <a:pPr marL="457200" lvl="1" indent="0">
              <a:buNone/>
            </a:pPr>
            <a:r>
              <a:rPr lang="en-US" dirty="0"/>
              <a:t>	</a:t>
            </a:r>
            <a:r>
              <a:rPr lang="en-US" dirty="0" smtClean="0"/>
              <a:t>ON </a:t>
            </a:r>
            <a:r>
              <a:rPr lang="en-US" dirty="0" err="1"/>
              <a:t>foo.id</a:t>
            </a:r>
            <a:r>
              <a:rPr lang="en-US" dirty="0"/>
              <a:t> = </a:t>
            </a:r>
            <a:r>
              <a:rPr lang="en-US" dirty="0" err="1"/>
              <a:t>bar.id</a:t>
            </a:r>
            <a:r>
              <a:rPr lang="en-US" dirty="0" smtClean="0"/>
              <a:t>;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zh-CN" altLang="en-US" dirty="0" smtClean="0"/>
              <a:t>表 </a:t>
            </a:r>
            <a:r>
              <a:rPr lang="en-US" altLang="zh-CN" dirty="0" smtClean="0"/>
              <a:t>foo/bar </a:t>
            </a:r>
            <a:r>
              <a:rPr lang="zh-CN" altLang="en-US" dirty="0" smtClean="0"/>
              <a:t>都是根据</a:t>
            </a:r>
            <a:r>
              <a:rPr lang="en-US" altLang="zh-CN" dirty="0" smtClean="0"/>
              <a:t> id </a:t>
            </a:r>
            <a:r>
              <a:rPr lang="zh-CN" altLang="en-US" dirty="0" smtClean="0"/>
              <a:t>进行分片的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99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执行器改进</a:t>
            </a:r>
            <a:r>
              <a:rPr lang="en-US" altLang="zh-CN" dirty="0" smtClean="0"/>
              <a:t>(2)</a:t>
            </a:r>
            <a:r>
              <a:rPr lang="zh-CN" altLang="en-US" dirty="0" smtClean="0"/>
              <a:t>：两张表都没有重分布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087" y="1825625"/>
            <a:ext cx="4775826" cy="3735388"/>
          </a:xfrm>
        </p:spPr>
      </p:pic>
    </p:spTree>
    <p:extLst>
      <p:ext uri="{BB962C8B-B14F-4D97-AF65-F5344CB8AC3E}">
        <p14:creationId xmlns:p14="http://schemas.microsoft.com/office/powerpoint/2010/main" val="930205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执行器改进</a:t>
            </a:r>
            <a:r>
              <a:rPr lang="en-US" altLang="zh-CN" dirty="0" smtClean="0"/>
              <a:t>(3)</a:t>
            </a:r>
            <a:r>
              <a:rPr lang="zh-CN" altLang="en-US" dirty="0" smtClean="0"/>
              <a:t>：一张表都重分布完成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235" y="1825625"/>
            <a:ext cx="4275530" cy="3735388"/>
          </a:xfrm>
        </p:spPr>
      </p:pic>
    </p:spTree>
    <p:extLst>
      <p:ext uri="{BB962C8B-B14F-4D97-AF65-F5344CB8AC3E}">
        <p14:creationId xmlns:p14="http://schemas.microsoft.com/office/powerpoint/2010/main" val="5529137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执行器改进</a:t>
            </a:r>
            <a:r>
              <a:rPr lang="en-US" altLang="zh-CN" dirty="0" smtClean="0"/>
              <a:t>(4)</a:t>
            </a:r>
            <a:r>
              <a:rPr lang="zh-CN" altLang="en-US" dirty="0" smtClean="0"/>
              <a:t>：</a:t>
            </a:r>
            <a:r>
              <a:rPr lang="zh-CN" altLang="en-US" dirty="0"/>
              <a:t>两张</a:t>
            </a:r>
            <a:r>
              <a:rPr lang="zh-CN" altLang="en-US" dirty="0" smtClean="0"/>
              <a:t>表都重分布完成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087" y="1825625"/>
            <a:ext cx="4775826" cy="3735388"/>
          </a:xfrm>
        </p:spPr>
      </p:pic>
    </p:spTree>
    <p:extLst>
      <p:ext uri="{BB962C8B-B14F-4D97-AF65-F5344CB8AC3E}">
        <p14:creationId xmlns:p14="http://schemas.microsoft.com/office/powerpoint/2010/main" val="8438537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在线扩展的重要性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私有部署</a:t>
            </a:r>
            <a:endParaRPr lang="en-US" altLang="zh-CN" dirty="0"/>
          </a:p>
          <a:p>
            <a:pPr lvl="1"/>
            <a:r>
              <a:rPr lang="zh-CN" altLang="en-US" dirty="0" smtClean="0"/>
              <a:t>耗时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成本高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性价比低</a:t>
            </a:r>
            <a:endParaRPr lang="en-US" altLang="zh-CN" dirty="0" smtClean="0"/>
          </a:p>
          <a:p>
            <a:r>
              <a:rPr lang="zh-CN" altLang="en-US" dirty="0" smtClean="0"/>
              <a:t>云计算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计算资源无限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花钱就能节省计算</a:t>
            </a:r>
            <a:r>
              <a:rPr lang="zh-CN" altLang="en-US" dirty="0" smtClean="0"/>
              <a:t>时间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在线扩展允许集群资源动态增加</a:t>
            </a:r>
            <a:endParaRPr lang="en-US" altLang="zh-C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592286" y="10668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37275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66720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altLang="zh-CN" sz="3600" dirty="0" smtClean="0"/>
              <a:t>FAQ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79908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在线扩展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马涛</a:t>
            </a:r>
            <a:endParaRPr lang="en-US" altLang="zh-CN" dirty="0" smtClean="0"/>
          </a:p>
          <a:p>
            <a:r>
              <a:rPr lang="en-US" dirty="0" smtClean="0"/>
              <a:t>2016</a:t>
            </a:r>
            <a:r>
              <a:rPr lang="zh-CN" altLang="en-US" dirty="0" smtClean="0"/>
              <a:t>年</a:t>
            </a:r>
            <a:r>
              <a:rPr lang="en-US" altLang="zh-CN" dirty="0" smtClean="0"/>
              <a:t>10</a:t>
            </a:r>
            <a:r>
              <a:rPr lang="zh-CN" altLang="en-US" smtClean="0"/>
              <a:t>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489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 smtClean="0"/>
              <a:t>Greenplum</a:t>
            </a:r>
            <a:r>
              <a:rPr lang="en-US" altLang="zh-CN" dirty="0" smtClean="0"/>
              <a:t> Database</a:t>
            </a:r>
            <a:r>
              <a:rPr lang="zh-CN" altLang="en-US" dirty="0" smtClean="0"/>
              <a:t> 架构</a:t>
            </a:r>
            <a:endParaRPr lang="en-US" altLang="zh-CN" dirty="0" smtClean="0"/>
          </a:p>
          <a:p>
            <a:r>
              <a:rPr lang="en-US" altLang="zh-CN" dirty="0" smtClean="0"/>
              <a:t>GP </a:t>
            </a:r>
            <a:r>
              <a:rPr lang="zh-CN" altLang="en-US" dirty="0" smtClean="0"/>
              <a:t>在线扩展难点</a:t>
            </a:r>
            <a:endParaRPr lang="en-US" altLang="zh-CN" dirty="0" smtClean="0"/>
          </a:p>
          <a:p>
            <a:r>
              <a:rPr lang="en-US" altLang="zh-CN" dirty="0" smtClean="0"/>
              <a:t>GP </a:t>
            </a:r>
            <a:r>
              <a:rPr lang="zh-CN" altLang="en-US" dirty="0" smtClean="0"/>
              <a:t>在线扩展过程</a:t>
            </a:r>
            <a:endParaRPr lang="en-US" altLang="zh-CN" dirty="0" smtClean="0"/>
          </a:p>
          <a:p>
            <a:r>
              <a:rPr lang="en-US" altLang="zh-CN" dirty="0" smtClean="0"/>
              <a:t>GP </a:t>
            </a:r>
            <a:r>
              <a:rPr lang="zh-CN" altLang="en-US" dirty="0" smtClean="0"/>
              <a:t>在线扩展优缺点</a:t>
            </a:r>
            <a:endParaRPr lang="en-US" altLang="zh-CN" dirty="0" smtClean="0"/>
          </a:p>
          <a:p>
            <a:r>
              <a:rPr lang="zh-CN" altLang="en-US" dirty="0" smtClean="0"/>
              <a:t>对 </a:t>
            </a:r>
            <a:r>
              <a:rPr lang="en-US" altLang="zh-CN" dirty="0" smtClean="0"/>
              <a:t>GP </a:t>
            </a:r>
            <a:r>
              <a:rPr lang="zh-CN" altLang="en-US" dirty="0" smtClean="0"/>
              <a:t>在线扩展的改进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958792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Database</a:t>
            </a:r>
            <a:r>
              <a:rPr lang="zh-CN" altLang="en-US" dirty="0" smtClean="0"/>
              <a:t>架构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zh-CN" altLang="en-US" dirty="0" smtClean="0"/>
              <a:t>数据分布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Hash </a:t>
            </a:r>
            <a:r>
              <a:rPr lang="zh-CN" altLang="en-US" dirty="0" smtClean="0"/>
              <a:t>取模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Master </a:t>
            </a:r>
            <a:r>
              <a:rPr lang="zh-CN" altLang="en-US" dirty="0" smtClean="0"/>
              <a:t>保存全局元信息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Segment </a:t>
            </a:r>
            <a:r>
              <a:rPr lang="zh-CN" altLang="en-US" dirty="0" smtClean="0"/>
              <a:t>保存局部元信息和用户数据，</a:t>
            </a:r>
            <a:r>
              <a:rPr lang="en-US" altLang="zh-CN" dirty="0" smtClean="0"/>
              <a:t>Hash </a:t>
            </a:r>
            <a:r>
              <a:rPr lang="zh-CN" altLang="en-US" dirty="0" smtClean="0"/>
              <a:t>取摸打散存储</a:t>
            </a:r>
            <a:endParaRPr lang="en-US" altLang="zh-CN" dirty="0" smtClean="0"/>
          </a:p>
          <a:p>
            <a:r>
              <a:rPr lang="zh-CN" altLang="en-US" dirty="0" smtClean="0"/>
              <a:t>查询执行方式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数据与 </a:t>
            </a:r>
            <a:r>
              <a:rPr lang="en-US" altLang="zh-CN" dirty="0" smtClean="0"/>
              <a:t>Segment </a:t>
            </a:r>
            <a:r>
              <a:rPr lang="zh-CN" altLang="en-US" dirty="0" smtClean="0"/>
              <a:t>绑定，根据查询访问的数据，进行最优化执行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查询分成多个阶段，每个阶段之间通过流水线传输中间结果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每个阶段内部根据 </a:t>
            </a:r>
            <a:r>
              <a:rPr lang="en-US" altLang="zh-CN" dirty="0" smtClean="0"/>
              <a:t>Segment </a:t>
            </a:r>
            <a:r>
              <a:rPr lang="zh-CN" altLang="en-US" dirty="0" smtClean="0"/>
              <a:t>数量进行并行执行</a:t>
            </a:r>
            <a:endParaRPr lang="en-US" altLang="zh-CN" dirty="0" smtClean="0"/>
          </a:p>
          <a:p>
            <a:r>
              <a:rPr lang="zh-CN" altLang="en-US" dirty="0" smtClean="0"/>
              <a:t>可靠性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Master </a:t>
            </a:r>
            <a:r>
              <a:rPr lang="zh-CN" altLang="en-US" dirty="0" smtClean="0"/>
              <a:t>通过传送 </a:t>
            </a:r>
            <a:r>
              <a:rPr lang="en-US" altLang="zh-CN" dirty="0" smtClean="0"/>
              <a:t>WAL </a:t>
            </a:r>
            <a:r>
              <a:rPr lang="zh-CN" altLang="en-US" dirty="0" smtClean="0"/>
              <a:t>保证全局信息不丢失</a:t>
            </a:r>
            <a:endParaRPr lang="en-US" altLang="zh-CN" dirty="0"/>
          </a:p>
          <a:p>
            <a:pPr lvl="1"/>
            <a:r>
              <a:rPr lang="en-US" altLang="zh-CN" dirty="0" smtClean="0"/>
              <a:t>Segment </a:t>
            </a:r>
            <a:r>
              <a:rPr lang="zh-CN" altLang="en-US" dirty="0"/>
              <a:t>通过物理复制将数据写到镜像节点</a:t>
            </a:r>
          </a:p>
          <a:p>
            <a:pPr marL="228600" lvl="1">
              <a:spcBef>
                <a:spcPts val="1000"/>
              </a:spcBef>
            </a:pPr>
            <a:r>
              <a:rPr lang="zh-CN" altLang="en-US" sz="2900" dirty="0" smtClean="0"/>
              <a:t>强事务支持</a:t>
            </a:r>
            <a:endParaRPr lang="en-US" altLang="zh-CN" sz="2900" dirty="0" smtClean="0"/>
          </a:p>
          <a:p>
            <a:pPr marL="685800" lvl="2">
              <a:spcBef>
                <a:spcPts val="1000"/>
              </a:spcBef>
            </a:pPr>
            <a:r>
              <a:rPr lang="zh-CN" altLang="en-US" sz="2400" dirty="0" smtClean="0"/>
              <a:t>支持 </a:t>
            </a:r>
            <a:r>
              <a:rPr lang="en-US" altLang="zh-CN" sz="2400" dirty="0" smtClean="0"/>
              <a:t>ACID</a:t>
            </a:r>
          </a:p>
          <a:p>
            <a:pPr marL="685800" lvl="2">
              <a:spcBef>
                <a:spcPts val="1000"/>
              </a:spcBef>
            </a:pPr>
            <a:r>
              <a:rPr lang="zh-CN" altLang="en-US" sz="2400" dirty="0" smtClean="0"/>
              <a:t>通过两阶段提交保证</a:t>
            </a:r>
            <a:endParaRPr lang="en-US" altLang="zh-CN" sz="2400" dirty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6294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架构图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4739" y="1825625"/>
            <a:ext cx="5782522" cy="3735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60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查询处理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273" y="1690688"/>
            <a:ext cx="4106993" cy="3735388"/>
          </a:xfrm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838200" y="1825625"/>
            <a:ext cx="4702625" cy="373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smtClean="0"/>
              <a:t>一个简单的 </a:t>
            </a:r>
            <a:r>
              <a:rPr lang="en-US" altLang="zh-CN" smtClean="0"/>
              <a:t>SQL  </a:t>
            </a:r>
            <a:r>
              <a:rPr lang="zh-CN" altLang="en-US" smtClean="0"/>
              <a:t>查询：</a:t>
            </a:r>
            <a:endParaRPr lang="en-US" smtClean="0"/>
          </a:p>
          <a:p>
            <a:pPr marL="457200" lvl="1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mtClean="0"/>
              <a:t>SELECT * </a:t>
            </a:r>
          </a:p>
          <a:p>
            <a:pPr marL="457200" lvl="1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mtClean="0"/>
              <a:t>	FROM foo LEFT JOIN bar</a:t>
            </a:r>
          </a:p>
          <a:p>
            <a:pPr marL="457200" lvl="1" indent="0" fontAlgn="auto"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mtClean="0"/>
              <a:t>	ON foo.id = bar.id;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787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GP </a:t>
            </a:r>
            <a:r>
              <a:rPr lang="zh-CN" altLang="en-US" dirty="0" smtClean="0"/>
              <a:t>在线扩展难点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8200" y="1825625"/>
            <a:ext cx="10515600" cy="3736123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 smtClean="0"/>
              <a:t>数据分布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Hash </a:t>
            </a:r>
            <a:r>
              <a:rPr lang="zh-CN" altLang="en-US" dirty="0" smtClean="0"/>
              <a:t>取模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Master </a:t>
            </a:r>
            <a:r>
              <a:rPr lang="zh-CN" altLang="en-US" dirty="0" smtClean="0"/>
              <a:t>保存全局元信息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Segment </a:t>
            </a:r>
            <a:r>
              <a:rPr lang="zh-CN" altLang="en-US" dirty="0" smtClean="0"/>
              <a:t>保存局部元信息和用户数据，</a:t>
            </a:r>
            <a:r>
              <a:rPr lang="en-US" altLang="zh-CN" dirty="0" smtClean="0"/>
              <a:t>Hash </a:t>
            </a:r>
            <a:r>
              <a:rPr lang="zh-CN" altLang="en-US" dirty="0" smtClean="0"/>
              <a:t>取摸打散存储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查询执行方式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数据与 </a:t>
            </a:r>
            <a:r>
              <a:rPr lang="en-US" altLang="zh-CN" dirty="0" smtClean="0"/>
              <a:t>Segment </a:t>
            </a:r>
            <a:r>
              <a:rPr lang="zh-CN" altLang="en-US" dirty="0" smtClean="0"/>
              <a:t>绑定，根据查询访问的数据，进行最优化执行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查询分成多个阶段，每个阶段之间通过流水线传输中间结果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zh-CN" altLang="en-US" dirty="0" smtClean="0"/>
              <a:t>每个阶段内部根据 </a:t>
            </a:r>
            <a:r>
              <a:rPr lang="en-US" altLang="zh-CN" dirty="0" smtClean="0"/>
              <a:t>Segment </a:t>
            </a:r>
            <a:r>
              <a:rPr lang="zh-CN" altLang="en-US" dirty="0" smtClean="0"/>
              <a:t>数量进行并行执行</a:t>
            </a:r>
            <a:endParaRPr lang="en-US" altLang="zh-CN" dirty="0" smtClean="0"/>
          </a:p>
          <a:p>
            <a:pPr fontAlgn="auto">
              <a:spcAft>
                <a:spcPts val="0"/>
              </a:spcAft>
            </a:pPr>
            <a:r>
              <a:rPr lang="zh-CN" altLang="en-US" dirty="0" smtClean="0"/>
              <a:t>可靠性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Master </a:t>
            </a:r>
            <a:r>
              <a:rPr lang="zh-CN" altLang="en-US" dirty="0" smtClean="0"/>
              <a:t>通过传送 </a:t>
            </a:r>
            <a:r>
              <a:rPr lang="en-US" altLang="zh-CN" dirty="0" smtClean="0"/>
              <a:t>WAL </a:t>
            </a:r>
            <a:r>
              <a:rPr lang="zh-CN" altLang="en-US" dirty="0" smtClean="0"/>
              <a:t>保证全局信息不丢失</a:t>
            </a:r>
            <a:endParaRPr lang="en-US" altLang="zh-CN" dirty="0" smtClean="0"/>
          </a:p>
          <a:p>
            <a:pPr lvl="1" fontAlgn="auto">
              <a:spcAft>
                <a:spcPts val="0"/>
              </a:spcAft>
            </a:pPr>
            <a:r>
              <a:rPr lang="en-US" altLang="zh-CN" dirty="0" smtClean="0"/>
              <a:t>Segment </a:t>
            </a:r>
            <a:r>
              <a:rPr lang="zh-CN" altLang="en-US" dirty="0" smtClean="0"/>
              <a:t>通过物理复制将数据写到镜像节点</a:t>
            </a:r>
          </a:p>
          <a:p>
            <a:pPr marL="228600" lvl="1" fontAlgn="auto">
              <a:spcBef>
                <a:spcPts val="1000"/>
              </a:spcBef>
              <a:spcAft>
                <a:spcPts val="0"/>
              </a:spcAft>
            </a:pPr>
            <a:r>
              <a:rPr lang="zh-CN" altLang="en-US" sz="2900" dirty="0" smtClean="0"/>
              <a:t>强事务支持</a:t>
            </a:r>
            <a:endParaRPr lang="en-US" altLang="zh-CN" sz="2900" dirty="0" smtClean="0"/>
          </a:p>
          <a:p>
            <a:pPr marL="685800" lvl="2" fontAlgn="auto">
              <a:spcBef>
                <a:spcPts val="1000"/>
              </a:spcBef>
              <a:spcAft>
                <a:spcPts val="0"/>
              </a:spcAft>
            </a:pPr>
            <a:r>
              <a:rPr lang="zh-CN" altLang="en-US" sz="2400" dirty="0" smtClean="0"/>
              <a:t>支持 </a:t>
            </a:r>
            <a:r>
              <a:rPr lang="en-US" altLang="zh-CN" sz="2400" dirty="0" smtClean="0"/>
              <a:t>ACID</a:t>
            </a:r>
          </a:p>
          <a:p>
            <a:pPr marL="685800" lvl="2" fontAlgn="auto">
              <a:spcBef>
                <a:spcPts val="1000"/>
              </a:spcBef>
              <a:spcAft>
                <a:spcPts val="0"/>
              </a:spcAft>
            </a:pPr>
            <a:r>
              <a:rPr lang="zh-CN" altLang="en-US" sz="2400" dirty="0" smtClean="0"/>
              <a:t>通过两阶段提交保证</a:t>
            </a:r>
            <a:endParaRPr lang="en-US" altLang="zh-CN" sz="2400" dirty="0" smtClean="0"/>
          </a:p>
          <a:p>
            <a:pPr fontAlgn="auto">
              <a:spcAft>
                <a:spcPts val="0"/>
              </a:spcAft>
            </a:pP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77502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在线扩展过程</a:t>
            </a:r>
            <a:r>
              <a:rPr lang="en-US" altLang="zh-CN" dirty="0" smtClean="0"/>
              <a:t>1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4936" y="1898047"/>
            <a:ext cx="7882128" cy="3590544"/>
          </a:xfrm>
        </p:spPr>
      </p:pic>
    </p:spTree>
    <p:extLst>
      <p:ext uri="{BB962C8B-B14F-4D97-AF65-F5344CB8AC3E}">
        <p14:creationId xmlns:p14="http://schemas.microsoft.com/office/powerpoint/2010/main" val="573898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Greenplum</a:t>
            </a:r>
            <a:r>
              <a:rPr lang="en-US" dirty="0" smtClean="0"/>
              <a:t> </a:t>
            </a:r>
            <a:r>
              <a:rPr lang="zh-CN" altLang="en-US" dirty="0" smtClean="0"/>
              <a:t>在线扩展过程</a:t>
            </a:r>
            <a:r>
              <a:rPr lang="en-US" altLang="zh-CN" dirty="0" smtClean="0"/>
              <a:t>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2848" y="1898047"/>
            <a:ext cx="7766304" cy="3590544"/>
          </a:xfrm>
        </p:spPr>
      </p:pic>
    </p:spTree>
    <p:extLst>
      <p:ext uri="{BB962C8B-B14F-4D97-AF65-F5344CB8AC3E}">
        <p14:creationId xmlns:p14="http://schemas.microsoft.com/office/powerpoint/2010/main" val="21173384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Con16 slide template" id="{1E6BB648-E937-8A49-86F5-BE1CE40C83CE}" vid="{C5A4BA52-765D-964F-AC34-013684FA50E3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Con16 slide template" id="{1E6BB648-E937-8A49-86F5-BE1CE40C83CE}" vid="{DA2C2EF9-2206-8449-BD5F-3A706556718C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SCon16 slide template" id="{1E6BB648-E937-8A49-86F5-BE1CE40C83CE}" vid="{D6F54CAD-E24F-0140-9312-AFC4CCF98865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8880</TotalTime>
  <Words>429</Words>
  <Application>Microsoft Macintosh PowerPoint</Application>
  <PresentationFormat>Widescreen</PresentationFormat>
  <Paragraphs>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Calibri</vt:lpstr>
      <vt:lpstr>Calibri Light</vt:lpstr>
      <vt:lpstr>宋体</vt:lpstr>
      <vt:lpstr>等线</vt:lpstr>
      <vt:lpstr>等线 Light</vt:lpstr>
      <vt:lpstr>Arial</vt:lpstr>
      <vt:lpstr>Office 主题</vt:lpstr>
      <vt:lpstr>Custom Design</vt:lpstr>
      <vt:lpstr>自定义设计方案</vt:lpstr>
      <vt:lpstr>PowerPoint Presentation</vt:lpstr>
      <vt:lpstr>Greenplum 在线扩展</vt:lpstr>
      <vt:lpstr>Agenda</vt:lpstr>
      <vt:lpstr>Greenplum Database架构</vt:lpstr>
      <vt:lpstr>Greenplum 架构图</vt:lpstr>
      <vt:lpstr>Greenplum 查询处理</vt:lpstr>
      <vt:lpstr>GP 在线扩展难点</vt:lpstr>
      <vt:lpstr>Greenplum 在线扩展过程1</vt:lpstr>
      <vt:lpstr>Greenplum 在线扩展过程2</vt:lpstr>
      <vt:lpstr>Greenplum 在线扩展过程3</vt:lpstr>
      <vt:lpstr>GP 在线扩展的优缺点</vt:lpstr>
      <vt:lpstr>GP 在线扩展的改进</vt:lpstr>
      <vt:lpstr>执行器改进(1)</vt:lpstr>
      <vt:lpstr>执行器改进(2)：两张表都没有重分布</vt:lpstr>
      <vt:lpstr>执行器改进(3)：一张表都重分布完成</vt:lpstr>
      <vt:lpstr>执行器改进(4)：两张表都重分布完成</vt:lpstr>
      <vt:lpstr>在线扩展的重要性</vt:lpstr>
      <vt:lpstr>PowerPoint Presentation</vt:lpstr>
    </vt:vector>
  </TitlesOfParts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lijingfei</dc:creator>
  <cp:lastModifiedBy>Microsoft Office User</cp:lastModifiedBy>
  <cp:revision>47</cp:revision>
  <dcterms:created xsi:type="dcterms:W3CDTF">2016-09-21T09:31:00Z</dcterms:created>
  <dcterms:modified xsi:type="dcterms:W3CDTF">2016-10-08T15:14:39Z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2052-10.1.0.5975</vt:lpwstr>
  </property>
</Properties>
</file>